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16"/>
  </p:notesMasterIdLst>
  <p:sldIdLst>
    <p:sldId id="285" r:id="rId2"/>
    <p:sldId id="294" r:id="rId3"/>
    <p:sldId id="286" r:id="rId4"/>
    <p:sldId id="288" r:id="rId5"/>
    <p:sldId id="287" r:id="rId6"/>
    <p:sldId id="289" r:id="rId7"/>
    <p:sldId id="290" r:id="rId8"/>
    <p:sldId id="291" r:id="rId9"/>
    <p:sldId id="292" r:id="rId10"/>
    <p:sldId id="293" r:id="rId11"/>
    <p:sldId id="295" r:id="rId12"/>
    <p:sldId id="300" r:id="rId13"/>
    <p:sldId id="298" r:id="rId14"/>
    <p:sldId id="297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6E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E2DC4B-12A8-4506-8402-137BEC838787}">
  <a:tblStyle styleId="{2BE2DC4B-12A8-4506-8402-137BEC83878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8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02291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425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911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9591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696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4763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9576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6354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9520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604500"/>
            <a:ext cx="60873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998100" y="604500"/>
            <a:ext cx="3597600" cy="393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1524459" y="1797900"/>
            <a:ext cx="0" cy="1547700"/>
          </a:xfrm>
          <a:prstGeom prst="straightConnector1">
            <a:avLst/>
          </a:prstGeom>
          <a:noFill/>
          <a:ln w="9525" cap="flat" cmpd="sng">
            <a:solidFill>
              <a:srgbClr val="D9DCE6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604500"/>
            <a:ext cx="60873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" name="Google Shape;16;p3"/>
          <p:cNvCxnSpPr/>
          <p:nvPr/>
        </p:nvCxnSpPr>
        <p:spPr>
          <a:xfrm>
            <a:off x="1524459" y="1797900"/>
            <a:ext cx="0" cy="1547700"/>
          </a:xfrm>
          <a:prstGeom prst="straightConnector1">
            <a:avLst/>
          </a:prstGeom>
          <a:noFill/>
          <a:ln w="9525" cap="flat" cmpd="sng">
            <a:solidFill>
              <a:srgbClr val="D9DC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1991250" y="1583350"/>
            <a:ext cx="3615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991250" y="2840051"/>
            <a:ext cx="36156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rgbClr val="6B6E81"/>
              </a:buClr>
              <a:buSzPts val="1800"/>
              <a:buNone/>
              <a:defRPr sz="1800"/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rgbClr val="6B6E81"/>
              </a:buClr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0" y="604500"/>
            <a:ext cx="79281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" name="Google Shape;27;p5"/>
          <p:cNvCxnSpPr/>
          <p:nvPr/>
        </p:nvCxnSpPr>
        <p:spPr>
          <a:xfrm>
            <a:off x="1946716" y="1026000"/>
            <a:ext cx="0" cy="3091500"/>
          </a:xfrm>
          <a:prstGeom prst="straightConnector1">
            <a:avLst/>
          </a:prstGeom>
          <a:noFill/>
          <a:ln w="9525" cap="flat" cmpd="sng">
            <a:solidFill>
              <a:srgbClr val="D9DC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2191200" y="1026000"/>
            <a:ext cx="53457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◎"/>
              <a:defRPr/>
            </a:lvl1pPr>
            <a:lvl2pPr marL="914400" lvl="1" indent="-317500">
              <a:spcBef>
                <a:spcPts val="800"/>
              </a:spcBef>
              <a:spcAft>
                <a:spcPts val="0"/>
              </a:spcAft>
              <a:buSzPts val="1400"/>
              <a:buChar char="◎"/>
              <a:defRPr/>
            </a:lvl2pPr>
            <a:lvl3pPr marL="1371600" lvl="2" indent="-35560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0" y="604500"/>
            <a:ext cx="7928100" cy="3934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dist="9525" dir="5400000" algn="bl" rotWithShape="0">
              <a:srgbClr val="010E1B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9"/>
          <p:cNvCxnSpPr/>
          <p:nvPr/>
        </p:nvCxnSpPr>
        <p:spPr>
          <a:xfrm>
            <a:off x="1946716" y="1026000"/>
            <a:ext cx="0" cy="3091500"/>
          </a:xfrm>
          <a:prstGeom prst="straightConnector1">
            <a:avLst/>
          </a:prstGeom>
          <a:noFill/>
          <a:ln w="9525" cap="flat" cmpd="sng">
            <a:solidFill>
              <a:srgbClr val="D9DCE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1D3E7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113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2191200" y="1026000"/>
            <a:ext cx="5345700" cy="30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D9DCE6"/>
              </a:buClr>
              <a:buSzPts val="1400"/>
              <a:buFont typeface="Frank Ruhl Libre Light"/>
              <a:buChar char="◎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1pPr>
            <a:lvl2pPr marL="914400" lvl="1" indent="-3175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1400"/>
              <a:buFont typeface="Frank Ruhl Libre Light"/>
              <a:buChar char="◎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2pPr>
            <a:lvl3pPr marL="1371600" lvl="2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3pPr>
            <a:lvl4pPr marL="1828800" lvl="3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●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4pPr>
            <a:lvl5pPr marL="2286000" lvl="4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○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5pPr>
            <a:lvl6pPr marL="2743200" lvl="5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6pPr>
            <a:lvl7pPr marL="3200400" lvl="6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●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7pPr>
            <a:lvl8pPr marL="3657600" lvl="7" indent="-355600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2000"/>
              <a:buFont typeface="Frank Ruhl Libre Light"/>
              <a:buChar char="○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8pPr>
            <a:lvl9pPr marL="4114800" lvl="8" indent="-355600">
              <a:lnSpc>
                <a:spcPct val="114000"/>
              </a:lnSpc>
              <a:spcBef>
                <a:spcPts val="800"/>
              </a:spcBef>
              <a:spcAft>
                <a:spcPts val="800"/>
              </a:spcAft>
              <a:buClr>
                <a:srgbClr val="D9DCE6"/>
              </a:buClr>
              <a:buSzPts val="2000"/>
              <a:buFont typeface="Frank Ruhl Libre Light"/>
              <a:buChar char="■"/>
              <a:defRPr sz="200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lvl="1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lvl="2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lvl="3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lvl="4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lvl="5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lvl="6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lvl="7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lvl="8" algn="r">
              <a:buNone/>
              <a:defRPr sz="1100">
                <a:solidFill>
                  <a:schemeClr val="lt1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>
            <a:spLocks noGrp="1"/>
          </p:cNvSpPr>
          <p:nvPr>
            <p:ph type="ctrTitle"/>
          </p:nvPr>
        </p:nvSpPr>
        <p:spPr>
          <a:xfrm>
            <a:off x="1998100" y="604500"/>
            <a:ext cx="3597600" cy="393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Dengue Case Count Prediction</a:t>
            </a:r>
          </a:p>
        </p:txBody>
      </p:sp>
      <p:grpSp>
        <p:nvGrpSpPr>
          <p:cNvPr id="69" name="Google Shape;69;p12"/>
          <p:cNvGrpSpPr/>
          <p:nvPr/>
        </p:nvGrpSpPr>
        <p:grpSpPr>
          <a:xfrm>
            <a:off x="503784" y="2340319"/>
            <a:ext cx="520986" cy="462861"/>
            <a:chOff x="5292575" y="3681900"/>
            <a:chExt cx="420150" cy="373275"/>
          </a:xfrm>
        </p:grpSpPr>
        <p:sp>
          <p:nvSpPr>
            <p:cNvPr id="70" name="Google Shape;70;p12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2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2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2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rgbClr val="1D3E7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8E19C17-57A0-4B2E-81F6-AB438A056FAA}"/>
              </a:ext>
            </a:extLst>
          </p:cNvPr>
          <p:cNvSpPr txBox="1"/>
          <p:nvPr/>
        </p:nvSpPr>
        <p:spPr>
          <a:xfrm>
            <a:off x="3857627" y="3584893"/>
            <a:ext cx="22574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>
                <a:solidFill>
                  <a:srgbClr val="6B6E81"/>
                </a:solidFill>
              </a:rPr>
              <a:t>By :</a:t>
            </a:r>
          </a:p>
          <a:p>
            <a:r>
              <a:rPr lang="en-SG" dirty="0">
                <a:solidFill>
                  <a:srgbClr val="6B6E81"/>
                </a:solidFill>
              </a:rPr>
              <a:t>Ronak Sankaranarayanan</a:t>
            </a:r>
          </a:p>
          <a:p>
            <a:r>
              <a:rPr lang="en-SG" dirty="0">
                <a:solidFill>
                  <a:srgbClr val="6B6E81"/>
                </a:solidFill>
              </a:rPr>
              <a:t>Sitanshu Rupani</a:t>
            </a:r>
          </a:p>
          <a:p>
            <a:r>
              <a:rPr lang="en-SG" dirty="0">
                <a:solidFill>
                  <a:srgbClr val="6B6E81"/>
                </a:solidFill>
              </a:rPr>
              <a:t>Siddhi Patil</a:t>
            </a:r>
          </a:p>
        </p:txBody>
      </p:sp>
    </p:spTree>
    <p:extLst>
      <p:ext uri="{BB962C8B-B14F-4D97-AF65-F5344CB8AC3E}">
        <p14:creationId xmlns:p14="http://schemas.microsoft.com/office/powerpoint/2010/main" val="2979207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 between Number of Cases and Humidity</a:t>
            </a:r>
            <a:br>
              <a:rPr lang="en-US" dirty="0"/>
            </a:br>
            <a:r>
              <a:rPr lang="en-US" dirty="0"/>
              <a:t>(Year: 2007, City: San Juan)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819150"/>
            <a:ext cx="563880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19400" y="4095751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</a:rPr>
              <a:t>Total Cases</a:t>
            </a:r>
            <a:r>
              <a:rPr lang="en-US" sz="1800" dirty="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rPr>
              <a:t>:         </a:t>
            </a:r>
            <a:r>
              <a:rPr lang="en-US" dirty="0"/>
              <a:t>	</a:t>
            </a:r>
            <a:r>
              <a:rPr lang="en-US" dirty="0">
                <a:solidFill>
                  <a:srgbClr val="6B6E81"/>
                </a:solidFill>
                <a:latin typeface="Frank Ruhl Libre Light"/>
              </a:rPr>
              <a:t>Humidity</a:t>
            </a:r>
            <a:r>
              <a:rPr lang="en-US" dirty="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</a:rPr>
              <a:t>:</a:t>
            </a:r>
            <a:r>
              <a:rPr lang="en-US" dirty="0"/>
              <a:t> 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007498" y="4324350"/>
            <a:ext cx="4572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562600" y="4324350"/>
            <a:ext cx="4572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2528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ctrTitle"/>
          </p:nvPr>
        </p:nvSpPr>
        <p:spPr>
          <a:xfrm>
            <a:off x="1991250" y="1583350"/>
            <a:ext cx="3615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&amp; RESULTS</a:t>
            </a:r>
            <a:endParaRPr dirty="0"/>
          </a:p>
        </p:txBody>
      </p:sp>
      <p:sp>
        <p:nvSpPr>
          <p:cNvPr id="100" name="Google Shape;100;p15"/>
          <p:cNvSpPr txBox="1"/>
          <p:nvPr/>
        </p:nvSpPr>
        <p:spPr>
          <a:xfrm>
            <a:off x="0" y="1798400"/>
            <a:ext cx="1527600" cy="15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D9DCE6"/>
                </a:solidFill>
                <a:latin typeface="IBM Plex Sans Condensed"/>
                <a:ea typeface="Frank Ruhl Libre Light"/>
                <a:cs typeface="Frank Ruhl Libre Light"/>
                <a:sym typeface="IBM Plex Sans Condensed"/>
              </a:rPr>
              <a:t>3</a:t>
            </a:r>
            <a:endParaRPr sz="6000" dirty="0">
              <a:solidFill>
                <a:srgbClr val="D9DCE6"/>
              </a:solidFill>
              <a:latin typeface="Frank Ruhl Libre Light"/>
              <a:ea typeface="Frank Ruhl Libre Light"/>
              <a:cs typeface="Frank Ruhl Libre Light"/>
              <a:sym typeface="Frank Ruhl Libre Light"/>
            </a:endParaRPr>
          </a:p>
        </p:txBody>
      </p:sp>
    </p:spTree>
    <p:extLst>
      <p:ext uri="{BB962C8B-B14F-4D97-AF65-F5344CB8AC3E}">
        <p14:creationId xmlns:p14="http://schemas.microsoft.com/office/powerpoint/2010/main" val="969881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Lasso Regression</a:t>
            </a:r>
            <a:endParaRPr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578155-2D7C-9F4F-8592-715D3F4D00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2538" y="3528793"/>
            <a:ext cx="2820992" cy="6310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9253893-6437-FC47-8CF1-8D97F62EDD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7222"/>
          <a:stretch/>
        </p:blipFill>
        <p:spPr>
          <a:xfrm>
            <a:off x="2419858" y="634007"/>
            <a:ext cx="2820991" cy="26252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BE909C2-1387-0543-A812-7246980288F3}"/>
              </a:ext>
            </a:extLst>
          </p:cNvPr>
          <p:cNvSpPr/>
          <p:nvPr/>
        </p:nvSpPr>
        <p:spPr>
          <a:xfrm>
            <a:off x="4845776" y="2118510"/>
            <a:ext cx="923453" cy="733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993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2191200" y="1026000"/>
            <a:ext cx="53457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Training Set fed into model had 74 variables</a:t>
            </a:r>
            <a:endParaRPr dirty="0"/>
          </a:p>
          <a:p>
            <a:pPr>
              <a:lnSpc>
                <a:spcPct val="150000"/>
              </a:lnSpc>
              <a:spcBef>
                <a:spcPts val="800"/>
              </a:spcBef>
            </a:pPr>
            <a:r>
              <a:rPr lang="en-US" dirty="0"/>
              <a:t>Lasso Regression chose 33 as significant</a:t>
            </a:r>
          </a:p>
          <a:p>
            <a:pPr>
              <a:lnSpc>
                <a:spcPct val="150000"/>
              </a:lnSpc>
              <a:spcBef>
                <a:spcPts val="800"/>
              </a:spcBef>
            </a:pPr>
            <a:r>
              <a:rPr lang="en-US" dirty="0"/>
              <a:t>RMSE: 25.42</a:t>
            </a:r>
          </a:p>
          <a:p>
            <a:pPr>
              <a:lnSpc>
                <a:spcPct val="150000"/>
              </a:lnSpc>
              <a:spcBef>
                <a:spcPts val="800"/>
              </a:spcBef>
            </a:pPr>
            <a:r>
              <a:rPr lang="en-US"/>
              <a:t>Most related </a:t>
            </a:r>
            <a:r>
              <a:rPr lang="en-US" dirty="0"/>
              <a:t>with high number of dengue cases: Humidity and Air Temperature</a:t>
            </a:r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4756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4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311" name="Google Shape;311;p34"/>
          <p:cNvSpPr txBox="1">
            <a:spLocks noGrp="1"/>
          </p:cNvSpPr>
          <p:nvPr>
            <p:ph type="ctrTitle" idx="4294967295"/>
          </p:nvPr>
        </p:nvSpPr>
        <p:spPr>
          <a:xfrm>
            <a:off x="1384999" y="1643706"/>
            <a:ext cx="4494900" cy="38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FDF6DA"/>
                </a:solidFill>
              </a:rPr>
              <a:t>THANKS!</a:t>
            </a:r>
            <a:endParaRPr sz="4800" dirty="0">
              <a:solidFill>
                <a:srgbClr val="FDF6DA"/>
              </a:solidFill>
            </a:endParaRPr>
          </a:p>
        </p:txBody>
      </p:sp>
      <p:sp>
        <p:nvSpPr>
          <p:cNvPr id="312" name="Google Shape;312;p34"/>
          <p:cNvSpPr txBox="1">
            <a:spLocks noGrp="1"/>
          </p:cNvSpPr>
          <p:nvPr>
            <p:ph type="subTitle" idx="4294967295"/>
          </p:nvPr>
        </p:nvSpPr>
        <p:spPr>
          <a:xfrm>
            <a:off x="1475534" y="2307668"/>
            <a:ext cx="4494900" cy="10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rank Ruhl Libre"/>
                <a:ea typeface="Frank Ruhl Libre"/>
                <a:cs typeface="Frank Ruhl Libre"/>
                <a:sym typeface="Frank Ruhl Libre"/>
              </a:rPr>
              <a:t>Any questions?</a:t>
            </a:r>
            <a:endParaRPr sz="1800" b="1" dirty="0">
              <a:solidFill>
                <a:schemeClr val="lt1"/>
              </a:solidFill>
              <a:latin typeface="Frank Ruhl Libre"/>
              <a:ea typeface="Frank Ruhl Libre"/>
              <a:cs typeface="Frank Ruhl Libre"/>
              <a:sym typeface="Frank Ruhl Libre"/>
            </a:endParaRPr>
          </a:p>
        </p:txBody>
      </p:sp>
    </p:spTree>
    <p:extLst>
      <p:ext uri="{BB962C8B-B14F-4D97-AF65-F5344CB8AC3E}">
        <p14:creationId xmlns:p14="http://schemas.microsoft.com/office/powerpoint/2010/main" val="3076136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ctrTitle"/>
          </p:nvPr>
        </p:nvSpPr>
        <p:spPr>
          <a:xfrm>
            <a:off x="1991250" y="1583350"/>
            <a:ext cx="3615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00" name="Google Shape;100;p15"/>
          <p:cNvSpPr txBox="1"/>
          <p:nvPr/>
        </p:nvSpPr>
        <p:spPr>
          <a:xfrm>
            <a:off x="0" y="1798400"/>
            <a:ext cx="1527600" cy="15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D9DCE6"/>
                </a:solidFill>
                <a:latin typeface="IBM Plex Sans Condensed"/>
                <a:ea typeface="Frank Ruhl Libre Light"/>
                <a:cs typeface="Frank Ruhl Libre Light"/>
                <a:sym typeface="IBM Plex Sans Condensed"/>
              </a:rPr>
              <a:t>1</a:t>
            </a:r>
            <a:endParaRPr sz="6000" dirty="0">
              <a:solidFill>
                <a:srgbClr val="D9DCE6"/>
              </a:solidFill>
              <a:latin typeface="Frank Ruhl Libre Light"/>
              <a:ea typeface="Frank Ruhl Libre Light"/>
              <a:cs typeface="Frank Ruhl Libre Light"/>
              <a:sym typeface="Frank Ruhl Libre Light"/>
            </a:endParaRPr>
          </a:p>
        </p:txBody>
      </p:sp>
    </p:spTree>
    <p:extLst>
      <p:ext uri="{BB962C8B-B14F-4D97-AF65-F5344CB8AC3E}">
        <p14:creationId xmlns:p14="http://schemas.microsoft.com/office/powerpoint/2010/main" val="32359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/>
              <a:t>Dengue Fever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2191200" y="1026000"/>
            <a:ext cx="53457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" dirty="0"/>
              <a:t>Mosquito borne viral infection.</a:t>
            </a:r>
            <a:endParaRPr dirty="0"/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" dirty="0"/>
              <a:t>Tropical and Subtropical region</a:t>
            </a: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" dirty="0"/>
              <a:t>Common in 120 countries.</a:t>
            </a: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" dirty="0"/>
              <a:t>390 million cases every year.</a:t>
            </a: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" dirty="0"/>
              <a:t>40,000 death every year.</a:t>
            </a: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"/>
              <a:t>Higher rainfall,</a:t>
            </a:r>
            <a:r>
              <a:rPr lang="en" dirty="0"/>
              <a:t> </a:t>
            </a:r>
            <a:r>
              <a:rPr lang="en"/>
              <a:t>higher </a:t>
            </a:r>
            <a:r>
              <a:rPr lang="en" dirty="0"/>
              <a:t>case count</a:t>
            </a:r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00433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291300" y="1114424"/>
            <a:ext cx="1341900" cy="13171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/>
              <a:t>San Juan, Puerto Rico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2191200" y="1026000"/>
            <a:ext cx="5345700" cy="139573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" dirty="0"/>
              <a:t>City closer to equator and has tropical climate.</a:t>
            </a: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-SG" dirty="0"/>
              <a:t>Has cases of Dengue year around.</a:t>
            </a: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-US" dirty="0"/>
              <a:t>More than 1000 cases each year.</a:t>
            </a: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endParaRPr lang="en-US" dirty="0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sp>
        <p:nvSpPr>
          <p:cNvPr id="5" name="Google Shape;111;p17">
            <a:extLst>
              <a:ext uri="{FF2B5EF4-FFF2-40B4-BE49-F238E27FC236}">
                <a16:creationId xmlns:a16="http://schemas.microsoft.com/office/drawing/2014/main" id="{A192BEBB-DE6E-4C8A-950D-3E95228D1347}"/>
              </a:ext>
            </a:extLst>
          </p:cNvPr>
          <p:cNvSpPr txBox="1">
            <a:spLocks/>
          </p:cNvSpPr>
          <p:nvPr/>
        </p:nvSpPr>
        <p:spPr>
          <a:xfrm>
            <a:off x="291300" y="2800351"/>
            <a:ext cx="1341900" cy="122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D3E7C"/>
              </a:buClr>
              <a:buSzPts val="1600"/>
              <a:buFont typeface="IBM Plex Sans Condensed"/>
              <a:buNone/>
              <a:defRPr sz="1600" b="1" i="0" u="none" strike="noStrike" cap="none">
                <a:solidFill>
                  <a:srgbClr val="1D3E7C"/>
                </a:solidFill>
                <a:latin typeface="IBM Plex Sans Condensed"/>
                <a:ea typeface="IBM Plex Sans Condensed"/>
                <a:cs typeface="IBM Plex Sans Condensed"/>
                <a:sym typeface="IBM Plex Sans Condensed"/>
              </a:defRPr>
            </a:lvl9pPr>
          </a:lstStyle>
          <a:p>
            <a:r>
              <a:rPr lang="en-SG" dirty="0"/>
              <a:t>Iquitos, Peru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09D8E7-8544-4602-A6E8-36C1934ABE1E}"/>
              </a:ext>
            </a:extLst>
          </p:cNvPr>
          <p:cNvSpPr txBox="1"/>
          <p:nvPr/>
        </p:nvSpPr>
        <p:spPr>
          <a:xfrm>
            <a:off x="2126906" y="2721770"/>
            <a:ext cx="5208037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1400"/>
              <a:buChar char="◎"/>
            </a:pPr>
            <a:r>
              <a:rPr lang="en-US" sz="2000" dirty="0">
                <a:solidFill>
                  <a:srgbClr val="6B6E81"/>
                </a:solidFill>
                <a:latin typeface="Frank Ruhl Libre"/>
              </a:rPr>
              <a:t>South America, Amazon forest.</a:t>
            </a: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Clr>
                <a:srgbClr val="D9DCE6"/>
              </a:buClr>
              <a:buSzPts val="1400"/>
              <a:buChar char="◎"/>
            </a:pPr>
            <a:r>
              <a:rPr lang="en-US" sz="2000" dirty="0">
                <a:solidFill>
                  <a:srgbClr val="6B6E81"/>
                </a:solidFill>
                <a:latin typeface="Frank Ruhl Libre"/>
              </a:rPr>
              <a:t>More than 1000 cases each year.</a:t>
            </a:r>
            <a:endParaRPr lang="en-US" sz="2000" dirty="0">
              <a:latin typeface="Frank Ruhl Libre"/>
            </a:endParaRPr>
          </a:p>
        </p:txBody>
      </p:sp>
    </p:spTree>
    <p:extLst>
      <p:ext uri="{BB962C8B-B14F-4D97-AF65-F5344CB8AC3E}">
        <p14:creationId xmlns:p14="http://schemas.microsoft.com/office/powerpoint/2010/main" val="486069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291300" y="1026000"/>
            <a:ext cx="13419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/>
              <a:t>Dataset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2191200" y="1026000"/>
            <a:ext cx="5345700" cy="309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◎"/>
            </a:pPr>
            <a:r>
              <a:rPr lang="en-US" dirty="0"/>
              <a:t>From Competition hosted by DRIVENDATA </a:t>
            </a: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-SG" dirty="0"/>
              <a:t>Weekly data from 1990 to 2010</a:t>
            </a:r>
            <a:endParaRPr dirty="0"/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-SG" dirty="0"/>
              <a:t>Independent variables : Average weather measurements. Example : Humidity, Temperature, precipitation, Vegetation index etc.</a:t>
            </a:r>
          </a:p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◎"/>
            </a:pPr>
            <a:r>
              <a:rPr lang="en-SG" dirty="0"/>
              <a:t>Target variable : Weekly confirmed cases</a:t>
            </a:r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8453425" y="-60"/>
            <a:ext cx="548700" cy="514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5988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ctrTitle"/>
          </p:nvPr>
        </p:nvSpPr>
        <p:spPr>
          <a:xfrm>
            <a:off x="1991250" y="1583350"/>
            <a:ext cx="36156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</a:t>
            </a:r>
            <a:br>
              <a:rPr lang="en" dirty="0"/>
            </a:br>
            <a:r>
              <a:rPr lang="en" dirty="0"/>
              <a:t>EXPLORATION</a:t>
            </a:r>
            <a:endParaRPr dirty="0"/>
          </a:p>
        </p:txBody>
      </p:sp>
      <p:sp>
        <p:nvSpPr>
          <p:cNvPr id="100" name="Google Shape;100;p15"/>
          <p:cNvSpPr txBox="1"/>
          <p:nvPr/>
        </p:nvSpPr>
        <p:spPr>
          <a:xfrm>
            <a:off x="0" y="1798400"/>
            <a:ext cx="1527600" cy="15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D9DCE6"/>
                </a:solidFill>
                <a:latin typeface="IBM Plex Sans Condensed"/>
                <a:ea typeface="Frank Ruhl Libre Light"/>
                <a:cs typeface="Frank Ruhl Libre Light"/>
                <a:sym typeface="IBM Plex Sans Condensed"/>
              </a:rPr>
              <a:t>2</a:t>
            </a:r>
            <a:endParaRPr sz="6000" dirty="0">
              <a:solidFill>
                <a:srgbClr val="D9DCE6"/>
              </a:solidFill>
              <a:latin typeface="Frank Ruhl Libre Light"/>
              <a:ea typeface="Frank Ruhl Libre Light"/>
              <a:cs typeface="Frank Ruhl Libre Light"/>
              <a:sym typeface="Frank Ruhl Libre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</a:t>
            </a:r>
            <a:br>
              <a:rPr lang="en-US" dirty="0"/>
            </a:br>
            <a:r>
              <a:rPr lang="en-US" dirty="0"/>
              <a:t>Distribution of Total Dengue Cases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819150"/>
            <a:ext cx="4891088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1188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Total Cases reported over Years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819151"/>
            <a:ext cx="5024438" cy="304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19400" y="3943350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</a:rPr>
              <a:t>Sa</a:t>
            </a:r>
            <a:r>
              <a:rPr lang="en-US" dirty="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rPr>
              <a:t>n Juan</a:t>
            </a:r>
            <a:r>
              <a:rPr lang="en-US" sz="1800" dirty="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rPr>
              <a:t>:         </a:t>
            </a:r>
            <a:r>
              <a:rPr lang="en-US" dirty="0"/>
              <a:t>	</a:t>
            </a:r>
            <a:r>
              <a:rPr lang="en-US" dirty="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</a:rPr>
              <a:t>Iquitos:</a:t>
            </a:r>
            <a:r>
              <a:rPr lang="en-US" dirty="0"/>
              <a:t> 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886200" y="4138446"/>
            <a:ext cx="4572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5410200" y="4148876"/>
            <a:ext cx="457200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1517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Cases over every week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6" name="TextBox 5"/>
          <p:cNvSpPr txBox="1"/>
          <p:nvPr/>
        </p:nvSpPr>
        <p:spPr>
          <a:xfrm>
            <a:off x="2819400" y="4095751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</a:rPr>
              <a:t>Sa</a:t>
            </a:r>
            <a:r>
              <a:rPr lang="en-US" dirty="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rPr>
              <a:t>n Juan</a:t>
            </a:r>
            <a:r>
              <a:rPr lang="en-US" sz="1800" dirty="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  <a:sym typeface="Frank Ruhl Libre Light"/>
              </a:rPr>
              <a:t>:         </a:t>
            </a:r>
            <a:r>
              <a:rPr lang="en-US" dirty="0"/>
              <a:t>	</a:t>
            </a:r>
            <a:r>
              <a:rPr lang="en-US" dirty="0">
                <a:solidFill>
                  <a:srgbClr val="6B6E81"/>
                </a:solidFill>
                <a:latin typeface="Frank Ruhl Libre Light"/>
                <a:ea typeface="Frank Ruhl Libre Light"/>
                <a:cs typeface="Frank Ruhl Libre Light"/>
              </a:rPr>
              <a:t>Iquitos:</a:t>
            </a:r>
            <a:r>
              <a:rPr lang="en-US" dirty="0"/>
              <a:t>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778898" y="4313394"/>
            <a:ext cx="457200" cy="0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5422641" y="4313394"/>
            <a:ext cx="457200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819150"/>
            <a:ext cx="5638800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69918358"/>
      </p:ext>
    </p:extLst>
  </p:cSld>
  <p:clrMapOvr>
    <a:masterClrMapping/>
  </p:clrMapOvr>
</p:sld>
</file>

<file path=ppt/theme/theme1.xml><?xml version="1.0" encoding="utf-8"?>
<a:theme xmlns:a="http://schemas.openxmlformats.org/drawingml/2006/main" name="Octavia template">
  <a:themeElements>
    <a:clrScheme name="Custom 347">
      <a:dk1>
        <a:srgbClr val="000000"/>
      </a:dk1>
      <a:lt1>
        <a:srgbClr val="FFFFFF"/>
      </a:lt1>
      <a:dk2>
        <a:srgbClr val="6B6E81"/>
      </a:dk2>
      <a:lt2>
        <a:srgbClr val="D9DCE6"/>
      </a:lt2>
      <a:accent1>
        <a:srgbClr val="1D3E7C"/>
      </a:accent1>
      <a:accent2>
        <a:srgbClr val="5A7EC2"/>
      </a:accent2>
      <a:accent3>
        <a:srgbClr val="A3D4F3"/>
      </a:accent3>
      <a:accent4>
        <a:srgbClr val="FDF6DA"/>
      </a:accent4>
      <a:accent5>
        <a:srgbClr val="FAE388"/>
      </a:accent5>
      <a:accent6>
        <a:srgbClr val="F8C03E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238</Words>
  <Application>Microsoft Office PowerPoint</Application>
  <PresentationFormat>On-screen Show (16:9)</PresentationFormat>
  <Paragraphs>55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Frank Ruhl Libre</vt:lpstr>
      <vt:lpstr>Frank Ruhl Libre Light</vt:lpstr>
      <vt:lpstr>IBM Plex Sans Condensed</vt:lpstr>
      <vt:lpstr>Octavia template</vt:lpstr>
      <vt:lpstr>Dengue Case Count Prediction</vt:lpstr>
      <vt:lpstr>INTRODUCTION</vt:lpstr>
      <vt:lpstr>Dengue Fever</vt:lpstr>
      <vt:lpstr>San Juan, Puerto Rico</vt:lpstr>
      <vt:lpstr>Dataset</vt:lpstr>
      <vt:lpstr>DATA EXPLORATION</vt:lpstr>
      <vt:lpstr>Overall Distribution of Total Dengue Cases</vt:lpstr>
      <vt:lpstr>Average Total Cases reported over Years</vt:lpstr>
      <vt:lpstr>Total Cases over every week</vt:lpstr>
      <vt:lpstr>Trend between Number of Cases and Humidity (Year: 2007, City: San Juan)</vt:lpstr>
      <vt:lpstr>MODEL &amp; RESULTS</vt:lpstr>
      <vt:lpstr>Lasso Regression</vt:lpstr>
      <vt:lpstr>Results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Dengue Spread</dc:title>
  <cp:lastModifiedBy>Sankaranarayanan, Ronak</cp:lastModifiedBy>
  <cp:revision>46</cp:revision>
  <dcterms:modified xsi:type="dcterms:W3CDTF">2021-11-08T22:43:44Z</dcterms:modified>
</cp:coreProperties>
</file>